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86" r:id="rId5"/>
  </p:sldMasterIdLst>
  <p:notesMasterIdLst>
    <p:notesMasterId r:id="rId22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 type="screen4x3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000000"/>
          </p15:clr>
        </p15:guide>
        <p15:guide id="2" pos="2141">
          <p15:clr>
            <a:srgbClr val="000000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6" roundtripDataSignature="AMtx7milO4i4U7Ttyk5JgtcUufNSsYet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-7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customschemas.google.com/relationships/presentationmetadata" Target="meta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7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8162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10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11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2" name="Google Shape;45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1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1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9" name="Google Shape;47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1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6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8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8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8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-&#10;überschrift" type="secHead">
  <p:cSld name="SECTION_HEADER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8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4" name="Google Shape;84;p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0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0"/>
          <p:cNvSpPr txBox="1">
            <a:spLocks noGrp="1"/>
          </p:cNvSpPr>
          <p:nvPr>
            <p:ph type="body" idx="1"/>
          </p:nvPr>
        </p:nvSpPr>
        <p:spPr>
          <a:xfrm rot="5400000">
            <a:off x="604044" y="389732"/>
            <a:ext cx="5811838" cy="5762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3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3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3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 type="vertTx">
  <p:cSld name="VERTICAL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1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3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3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Überschrift" type="picTx">
  <p:cSld name="PICTURE_WITH_CAPTION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2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32"/>
          <p:cNvSpPr>
            <a:spLocks noGrp="1"/>
          </p:cNvSpPr>
          <p:nvPr>
            <p:ph type="pic" idx="2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32"/>
          <p:cNvSpPr txBox="1">
            <a:spLocks noGrp="1"/>
          </p:cNvSpPr>
          <p:nvPr>
            <p:ph type="body" idx="1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p3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 type="objTx">
  <p:cSld name="OBJECT_WITH_CAPTION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3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3"/>
          <p:cNvSpPr txBox="1">
            <a:spLocks noGrp="1"/>
          </p:cNvSpPr>
          <p:nvPr>
            <p:ph type="body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8" name="Google Shape;118;p33"/>
          <p:cNvSpPr txBox="1">
            <a:spLocks noGrp="1"/>
          </p:cNvSpPr>
          <p:nvPr>
            <p:ph type="body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p3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3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3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5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3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3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6"/>
          <p:cNvSpPr txBox="1"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6"/>
          <p:cNvSpPr txBox="1"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4" name="Google Shape;134;p36"/>
          <p:cNvSpPr txBox="1">
            <a:spLocks noGrp="1"/>
          </p:cNvSpPr>
          <p:nvPr>
            <p:ph type="body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3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6" name="Google Shape;136;p36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3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37"/>
          <p:cNvSpPr txBox="1">
            <a:spLocks noGrp="1"/>
          </p:cNvSpPr>
          <p:nvPr>
            <p:ph type="body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3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-&#10;überschrift" type="secHead">
  <p:cSld name="SECTION_HEADER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8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38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3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6" name="Google Shape;156;p3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3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0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40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2" name="Google Shape;162;p4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4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4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4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4" name="Google Shape;174;p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 type="vertTx">
  <p:cSld name="VERTICAL_TEXT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43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Beschriftung" type="picTx">
  <p:cSld name="PICTURE_WITH_CAPTION_TEXT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4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6" name="Google Shape;186;p4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87" name="Google Shape;187;p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Beschriftung" type="objTx">
  <p:cSld name="OBJECT_WITH_CAPTION_TEX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4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3" name="Google Shape;193;p4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94" name="Google Shape;194;p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4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09" name="Google Shape;209;p4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10" name="Google Shape;210;p4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11" name="Google Shape;211;p4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12" name="Google Shape;212;p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0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0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0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8" name="Google Shape;218;p4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9" name="Google Shape;219;p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" type="secHead">
  <p:cSld name="SECTION_HEADER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5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5" name="Google Shape;225;p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p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5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37" name="Google Shape;237;p5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elfolie">
  <p:cSld name="1_Titelfolie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4"/>
          <p:cNvSpPr txBox="1">
            <a:spLocks noGrp="1"/>
          </p:cNvSpPr>
          <p:nvPr>
            <p:ph type="ctrTitle"/>
          </p:nvPr>
        </p:nvSpPr>
        <p:spPr>
          <a:xfrm>
            <a:off x="755576" y="2780928"/>
            <a:ext cx="4824536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54"/>
          <p:cNvSpPr txBox="1">
            <a:spLocks noGrp="1"/>
          </p:cNvSpPr>
          <p:nvPr>
            <p:ph type="subTitle" idx="1"/>
          </p:nvPr>
        </p:nvSpPr>
        <p:spPr>
          <a:xfrm>
            <a:off x="755576" y="2348880"/>
            <a:ext cx="4536504" cy="644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47" name="Google Shape;247;p54"/>
          <p:cNvSpPr txBox="1">
            <a:spLocks noGrp="1"/>
          </p:cNvSpPr>
          <p:nvPr>
            <p:ph type="body" idx="2"/>
          </p:nvPr>
        </p:nvSpPr>
        <p:spPr>
          <a:xfrm>
            <a:off x="6228184" y="5805264"/>
            <a:ext cx="252028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mit zwei bildern">
  <p:cSld name="text mit zwei bildern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800" b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56"/>
          <p:cNvSpPr txBox="1">
            <a:spLocks noGrp="1"/>
          </p:cNvSpPr>
          <p:nvPr>
            <p:ph type="body" idx="1"/>
          </p:nvPr>
        </p:nvSpPr>
        <p:spPr>
          <a:xfrm>
            <a:off x="467544" y="1628775"/>
            <a:ext cx="5400675" cy="475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 u="non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6" name="Google Shape;256;p56"/>
          <p:cNvSpPr>
            <a:spLocks noGrp="1"/>
          </p:cNvSpPr>
          <p:nvPr>
            <p:ph type="pic" idx="2"/>
          </p:nvPr>
        </p:nvSpPr>
        <p:spPr>
          <a:xfrm>
            <a:off x="5940425" y="1628775"/>
            <a:ext cx="2735263" cy="2160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7" name="Google Shape;257;p56"/>
          <p:cNvSpPr>
            <a:spLocks noGrp="1"/>
          </p:cNvSpPr>
          <p:nvPr>
            <p:ph type="pic" idx="3"/>
          </p:nvPr>
        </p:nvSpPr>
        <p:spPr>
          <a:xfrm>
            <a:off x="5940152" y="3933056"/>
            <a:ext cx="2735263" cy="2448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 type="vertTx">
  <p:cSld name="VERTICAL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1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Überschrift" type="picTx">
  <p:cSld name="PICTURE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46" name="Google Shape;46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2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 type="objTx">
  <p:cSld name="OBJECT_WITH_CAPTIO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3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4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5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5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6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0" name="Google Shape;70;p26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9898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6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  <p:pic>
        <p:nvPicPr>
          <p:cNvPr id="15" name="Google Shape;15;p17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397750" y="0"/>
            <a:ext cx="1746250" cy="1179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5770562"/>
            <a:ext cx="1590675" cy="242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7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7845425" y="1027112"/>
            <a:ext cx="1257300" cy="179228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9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2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2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29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29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397750" y="0"/>
            <a:ext cx="1746250" cy="1179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9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5770562"/>
            <a:ext cx="1590675" cy="242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9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7845425" y="1027112"/>
            <a:ext cx="1257300" cy="179228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Google Shape;167;p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8" name="Google Shape;168;p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Google Shape;169;p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0" name="Google Shape;170;p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Verdana"/>
              <a:buNone/>
              <a:defRPr sz="1200" b="0" i="0" u="none">
                <a:solidFill>
                  <a:srgbClr val="898989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43687" y="214312"/>
            <a:ext cx="2214562" cy="40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3" name="Google Shape;243;p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215062"/>
            <a:ext cx="1785937" cy="65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86562" y="214312"/>
            <a:ext cx="2058987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Google Shape;252;p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7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19.jpg"/><Relationship Id="rId10" Type="http://schemas.openxmlformats.org/officeDocument/2006/relationships/image" Target="../media/image27.png"/><Relationship Id="rId4" Type="http://schemas.openxmlformats.org/officeDocument/2006/relationships/image" Target="../media/image18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18" Type="http://schemas.openxmlformats.org/officeDocument/2006/relationships/image" Target="../media/image43.png"/><Relationship Id="rId26" Type="http://schemas.openxmlformats.org/officeDocument/2006/relationships/image" Target="../media/image51.png"/><Relationship Id="rId3" Type="http://schemas.openxmlformats.org/officeDocument/2006/relationships/image" Target="../media/image18.png"/><Relationship Id="rId21" Type="http://schemas.openxmlformats.org/officeDocument/2006/relationships/image" Target="../media/image46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2.png"/><Relationship Id="rId25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1.png"/><Relationship Id="rId20" Type="http://schemas.openxmlformats.org/officeDocument/2006/relationships/image" Target="../media/image45.png"/><Relationship Id="rId29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24" Type="http://schemas.openxmlformats.org/officeDocument/2006/relationships/image" Target="../media/image49.png"/><Relationship Id="rId5" Type="http://schemas.openxmlformats.org/officeDocument/2006/relationships/image" Target="../media/image19.jpg"/><Relationship Id="rId15" Type="http://schemas.openxmlformats.org/officeDocument/2006/relationships/image" Target="../media/image40.png"/><Relationship Id="rId23" Type="http://schemas.openxmlformats.org/officeDocument/2006/relationships/image" Target="../media/image48.png"/><Relationship Id="rId28" Type="http://schemas.openxmlformats.org/officeDocument/2006/relationships/image" Target="../media/image53.png"/><Relationship Id="rId10" Type="http://schemas.openxmlformats.org/officeDocument/2006/relationships/image" Target="../media/image35.png"/><Relationship Id="rId19" Type="http://schemas.openxmlformats.org/officeDocument/2006/relationships/image" Target="../media/image44.png"/><Relationship Id="rId4" Type="http://schemas.openxmlformats.org/officeDocument/2006/relationships/image" Target="../media/image17.jpg"/><Relationship Id="rId9" Type="http://schemas.openxmlformats.org/officeDocument/2006/relationships/image" Target="../media/image34.png"/><Relationship Id="rId14" Type="http://schemas.openxmlformats.org/officeDocument/2006/relationships/image" Target="../media/image39.png"/><Relationship Id="rId22" Type="http://schemas.openxmlformats.org/officeDocument/2006/relationships/image" Target="../media/image47.png"/><Relationship Id="rId27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18" Type="http://schemas.openxmlformats.org/officeDocument/2006/relationships/image" Target="../media/image67.png"/><Relationship Id="rId26" Type="http://schemas.openxmlformats.org/officeDocument/2006/relationships/image" Target="../media/image75.png"/><Relationship Id="rId3" Type="http://schemas.openxmlformats.org/officeDocument/2006/relationships/image" Target="../media/image18.png"/><Relationship Id="rId21" Type="http://schemas.openxmlformats.org/officeDocument/2006/relationships/image" Target="../media/image70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5" Type="http://schemas.openxmlformats.org/officeDocument/2006/relationships/image" Target="../media/image74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5.png"/><Relationship Id="rId20" Type="http://schemas.openxmlformats.org/officeDocument/2006/relationships/image" Target="../media/image69.png"/><Relationship Id="rId29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24" Type="http://schemas.openxmlformats.org/officeDocument/2006/relationships/image" Target="../media/image73.png"/><Relationship Id="rId5" Type="http://schemas.openxmlformats.org/officeDocument/2006/relationships/image" Target="../media/image19.jpg"/><Relationship Id="rId15" Type="http://schemas.openxmlformats.org/officeDocument/2006/relationships/image" Target="../media/image64.png"/><Relationship Id="rId23" Type="http://schemas.openxmlformats.org/officeDocument/2006/relationships/image" Target="../media/image72.png"/><Relationship Id="rId28" Type="http://schemas.openxmlformats.org/officeDocument/2006/relationships/image" Target="../media/image77.png"/><Relationship Id="rId10" Type="http://schemas.openxmlformats.org/officeDocument/2006/relationships/image" Target="../media/image59.png"/><Relationship Id="rId19" Type="http://schemas.openxmlformats.org/officeDocument/2006/relationships/image" Target="../media/image68.png"/><Relationship Id="rId4" Type="http://schemas.openxmlformats.org/officeDocument/2006/relationships/image" Target="../media/image17.jpg"/><Relationship Id="rId9" Type="http://schemas.openxmlformats.org/officeDocument/2006/relationships/image" Target="../media/image58.png"/><Relationship Id="rId14" Type="http://schemas.openxmlformats.org/officeDocument/2006/relationships/image" Target="../media/image63.png"/><Relationship Id="rId22" Type="http://schemas.openxmlformats.org/officeDocument/2006/relationships/image" Target="../media/image71.png"/><Relationship Id="rId27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"/>
          <p:cNvSpPr txBox="1"/>
          <p:nvPr/>
        </p:nvSpPr>
        <p:spPr>
          <a:xfrm>
            <a:off x="1908175" y="3006725"/>
            <a:ext cx="5327650" cy="89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Verdana"/>
              <a:buNone/>
            </a:pPr>
            <a:r>
              <a:rPr lang="en-US" sz="24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IO E I VALORI EUROPEI</a:t>
            </a:r>
            <a:br>
              <a:rPr lang="en-US" sz="24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800" b="1" i="0" u="none" strike="noStrike" cap="none" dirty="0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VALORI SOTTO STRESS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10"/>
          <p:cNvSpPr txBox="1"/>
          <p:nvPr/>
        </p:nvSpPr>
        <p:spPr>
          <a:xfrm>
            <a:off x="822325" y="1416050"/>
            <a:ext cx="7529512" cy="4662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2400"/>
              <a:buFont typeface="Verdana"/>
              <a:buNone/>
            </a:pPr>
            <a:r>
              <a:rPr lang="it-IT" sz="2400" b="0" i="0" u="none" dirty="0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PROCEDURA PER OGNI ROUND</a:t>
            </a:r>
            <a:endParaRPr sz="2400" b="0" i="0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La persona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più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giovane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legge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a voce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alta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la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Scheda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profilo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del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Paese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dirty="0"/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La persona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più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anziana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pesca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la Carta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Evento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e la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legge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a voce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alta.</a:t>
            </a:r>
            <a:endParaRPr dirty="0"/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Il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gruppo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discute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il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caso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dalla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prospettiva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del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ruolo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interpretato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Credi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che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la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decisione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dello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stato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sia</a:t>
            </a:r>
            <a:r>
              <a:rPr lang="en-US" sz="1800" b="1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1" i="0" u="none" strike="noStrike" cap="none" dirty="0" err="1">
                <a:solidFill>
                  <a:srgbClr val="A4D672"/>
                </a:solidFill>
                <a:latin typeface="Verdana"/>
                <a:ea typeface="Verdana"/>
                <a:cs typeface="Verdana"/>
                <a:sym typeface="Verdana"/>
              </a:rPr>
              <a:t>buona</a:t>
            </a:r>
            <a:r>
              <a:rPr lang="en-US" sz="1800" b="1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o </a:t>
            </a:r>
            <a:r>
              <a:rPr lang="en-US" sz="1800" b="1" i="0" u="none" strike="noStrike" cap="none" dirty="0" err="1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cattiva</a:t>
            </a:r>
            <a:r>
              <a:rPr lang="en-US" sz="1800" b="1" i="0" u="none" strike="noStrike" cap="none" dirty="0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?</a:t>
            </a:r>
            <a:r>
              <a:rPr lang="en-US" sz="1800" b="1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1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Perché</a:t>
            </a:r>
            <a:r>
              <a:rPr lang="en-US" sz="1800" b="1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?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dirty="0"/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Ogni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giocatore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muove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la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propri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pedina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in alto o in basso, a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seconda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dell’opinione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espressa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dirty="0"/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punti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da 2 a 4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ripetuti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, per un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massimo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di 6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eventi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(20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min).</a:t>
            </a:r>
            <a:endParaRPr dirty="0"/>
          </a:p>
        </p:txBody>
      </p:sp>
      <p:sp>
        <p:nvSpPr>
          <p:cNvPr id="442" name="Google Shape;442;p10"/>
          <p:cNvSpPr/>
          <p:nvPr/>
        </p:nvSpPr>
        <p:spPr>
          <a:xfrm>
            <a:off x="539750" y="-100012"/>
            <a:ext cx="2762743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 dirty="0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TASKS IN OGNI STATO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11"/>
          <p:cNvSpPr txBox="1"/>
          <p:nvPr/>
        </p:nvSpPr>
        <p:spPr>
          <a:xfrm>
            <a:off x="539750" y="1362075"/>
            <a:ext cx="8078787" cy="4354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2400"/>
              <a:buFont typeface="Verdana"/>
              <a:buNone/>
            </a:pPr>
            <a:r>
              <a:rPr lang="it-IT" sz="2400" b="0" i="0" u="none" dirty="0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PROCEDURA PER OGNI ROUND</a:t>
            </a:r>
            <a:endParaRPr sz="2400" b="0" i="0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457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 startAt="5"/>
            </a:pP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Scrivi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le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tue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esperienze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sulla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Scheda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personale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b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endParaRPr dirty="0"/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endParaRPr sz="2200" b="0" i="0" u="none" strike="noStrike" cap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marR="0" lvl="1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AutoNum type="arabicPeriod" startAt="5"/>
            </a:pP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Il </a:t>
            </a:r>
            <a:r>
              <a:rPr lang="en-US" sz="1800" b="0" i="0" u="none" strike="noStrike" cap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gruppo</a:t>
            </a:r>
            <a:r>
              <a:rPr lang="en-US" sz="1800" b="0" i="0" u="none" strike="noStrike" cap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muove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verso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il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prossimo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Paese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dirty="0"/>
          </a:p>
        </p:txBody>
      </p:sp>
      <p:sp>
        <p:nvSpPr>
          <p:cNvPr id="449" name="Google Shape;449;p11"/>
          <p:cNvSpPr/>
          <p:nvPr/>
        </p:nvSpPr>
        <p:spPr>
          <a:xfrm>
            <a:off x="468728" y="0"/>
            <a:ext cx="2673967" cy="647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rgbClr val="E98080"/>
              </a:buClr>
              <a:buSzPts val="1600"/>
            </a:pPr>
            <a:r>
              <a:rPr lang="en-US" sz="1600" dirty="0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TASKS IN OGNI STATO</a:t>
            </a:r>
            <a:endParaRPr lang="en-US" sz="16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D2F1A2D-8A41-4E6F-BF7B-2120EB96B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7462" y="2294414"/>
            <a:ext cx="4444108" cy="304338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12"/>
          <p:cNvSpPr/>
          <p:nvPr/>
        </p:nvSpPr>
        <p:spPr>
          <a:xfrm>
            <a:off x="539750" y="-100012"/>
            <a:ext cx="2559050" cy="64611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DEBRIEFING</a:t>
            </a:r>
            <a:endParaRPr/>
          </a:p>
        </p:txBody>
      </p:sp>
      <p:sp>
        <p:nvSpPr>
          <p:cNvPr id="455" name="Google Shape;455;p12"/>
          <p:cNvSpPr txBox="1"/>
          <p:nvPr/>
        </p:nvSpPr>
        <p:spPr>
          <a:xfrm>
            <a:off x="539750" y="2486025"/>
            <a:ext cx="8078787" cy="196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Verdana"/>
              <a:buNone/>
            </a:pPr>
            <a:r>
              <a:rPr lang="en-US" sz="2800" b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Esci</a:t>
            </a:r>
            <a:r>
              <a:rPr lang="en-US" sz="2800" b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dal </a:t>
            </a:r>
            <a:r>
              <a:rPr lang="en-US" sz="2800" b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ruolo</a:t>
            </a:r>
            <a:r>
              <a:rPr lang="en-US" sz="2800" b="1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!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Verdana"/>
              <a:buNone/>
            </a:pPr>
            <a:r>
              <a:rPr lang="en-US" sz="2800" b="1" i="1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Come </a:t>
            </a:r>
            <a:r>
              <a:rPr lang="en-US" sz="2800" b="1" i="1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ti</a:t>
            </a:r>
            <a:r>
              <a:rPr lang="en-US" sz="2800" b="1" i="1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sei </a:t>
            </a:r>
            <a:r>
              <a:rPr lang="en-US" sz="2800" b="1" i="1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sentito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/a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durante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il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gioco</a:t>
            </a:r>
            <a:r>
              <a:rPr lang="en-US" sz="2800" b="1" i="1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?</a:t>
            </a:r>
            <a:endParaRPr sz="2800" b="0" i="0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13"/>
          <p:cNvSpPr txBox="1"/>
          <p:nvPr/>
        </p:nvSpPr>
        <p:spPr>
          <a:xfrm>
            <a:off x="539750" y="2087562"/>
            <a:ext cx="8078787" cy="270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Verdana"/>
              <a:buNone/>
            </a:pPr>
            <a:r>
              <a:rPr lang="it-IT" sz="2800" b="1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Condividi le tue esperienze!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1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Verdana"/>
              <a:buNone/>
            </a:pPr>
            <a:r>
              <a:rPr lang="en-US" sz="2800" b="1" i="1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In 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quale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stato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ti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sei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sentito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(o non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ti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sei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sentito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)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particolarmente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a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tuo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2800" b="1" i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agio</a:t>
            </a:r>
            <a:r>
              <a:rPr lang="en-US" sz="2800" b="1" i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? </a:t>
            </a:r>
            <a:endParaRPr dirty="0"/>
          </a:p>
        </p:txBody>
      </p:sp>
      <p:sp>
        <p:nvSpPr>
          <p:cNvPr id="461" name="Google Shape;461;p13"/>
          <p:cNvSpPr/>
          <p:nvPr/>
        </p:nvSpPr>
        <p:spPr>
          <a:xfrm>
            <a:off x="539750" y="-100012"/>
            <a:ext cx="2559050" cy="64611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DEBRIEFING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14"/>
          <p:cNvSpPr txBox="1"/>
          <p:nvPr/>
        </p:nvSpPr>
        <p:spPr>
          <a:xfrm>
            <a:off x="720725" y="1763712"/>
            <a:ext cx="703897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Quali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sono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valori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important in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questi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Paesi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?</a:t>
            </a:r>
            <a:endParaRPr dirty="0"/>
          </a:p>
        </p:txBody>
      </p:sp>
      <p:sp>
        <p:nvSpPr>
          <p:cNvPr id="467" name="Google Shape;467;p14"/>
          <p:cNvSpPr txBox="1"/>
          <p:nvPr/>
        </p:nvSpPr>
        <p:spPr>
          <a:xfrm>
            <a:off x="1206500" y="5154612"/>
            <a:ext cx="18923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it-IT" sz="1800" b="1" i="1" u="none" dirty="0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LIBERTA’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it-IT" sz="1800" b="1" i="1" dirty="0">
                <a:solidFill>
                  <a:srgbClr val="323E53"/>
                </a:solidFill>
                <a:latin typeface="Verdana"/>
                <a:ea typeface="Verdana"/>
                <a:sym typeface="Verdana"/>
              </a:rPr>
              <a:t>TOLLERANZA</a:t>
            </a:r>
            <a:endParaRPr dirty="0"/>
          </a:p>
        </p:txBody>
      </p:sp>
      <p:sp>
        <p:nvSpPr>
          <p:cNvPr id="468" name="Google Shape;468;p14"/>
          <p:cNvSpPr txBox="1"/>
          <p:nvPr/>
        </p:nvSpPr>
        <p:spPr>
          <a:xfrm>
            <a:off x="3448050" y="5162550"/>
            <a:ext cx="213600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it-IT" sz="1800" b="1" i="1" u="none" dirty="0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SOLIDARIETA’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en-US" sz="1800" b="1" i="1" u="none" dirty="0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EQUITA’</a:t>
            </a:r>
            <a:endParaRPr dirty="0"/>
          </a:p>
        </p:txBody>
      </p:sp>
      <p:sp>
        <p:nvSpPr>
          <p:cNvPr id="469" name="Google Shape;469;p14"/>
          <p:cNvSpPr txBox="1"/>
          <p:nvPr/>
        </p:nvSpPr>
        <p:spPr>
          <a:xfrm>
            <a:off x="5875336" y="5154612"/>
            <a:ext cx="1884363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it-IT" sz="1800" b="1" i="1" u="none" dirty="0">
                <a:solidFill>
                  <a:srgbClr val="323E53"/>
                </a:solidFill>
                <a:latin typeface="Verdana"/>
                <a:ea typeface="Verdana"/>
                <a:cs typeface="Verdana"/>
                <a:sym typeface="Verdana"/>
              </a:rPr>
              <a:t>SICUREZZA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3E53"/>
              </a:buClr>
              <a:buSzPts val="1800"/>
              <a:buFont typeface="Verdana"/>
              <a:buNone/>
            </a:pPr>
            <a:r>
              <a:rPr lang="it-IT" sz="1800" b="1" i="1" dirty="0">
                <a:solidFill>
                  <a:srgbClr val="323E53"/>
                </a:solidFill>
                <a:latin typeface="Verdana"/>
                <a:ea typeface="Verdana"/>
                <a:sym typeface="Verdana"/>
              </a:rPr>
              <a:t>TRADIZIONE</a:t>
            </a:r>
            <a:endParaRPr dirty="0"/>
          </a:p>
        </p:txBody>
      </p:sp>
      <p:pic>
        <p:nvPicPr>
          <p:cNvPr id="470" name="Google Shape;470;p14" descr="Hier wird das Armenviertel vom Reichenviertel lediglich von einer StraÃe getrennt."/>
          <p:cNvPicPr preferRelativeResize="0"/>
          <p:nvPr/>
        </p:nvPicPr>
        <p:blipFill rotWithShape="1">
          <a:blip r:embed="rId3">
            <a:alphaModFix/>
          </a:blip>
          <a:srcRect t="2266" b="2266"/>
          <a:stretch/>
        </p:blipFill>
        <p:spPr>
          <a:xfrm>
            <a:off x="1138237" y="2462212"/>
            <a:ext cx="1908175" cy="1906587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14"/>
          <p:cNvSpPr txBox="1"/>
          <p:nvPr/>
        </p:nvSpPr>
        <p:spPr>
          <a:xfrm>
            <a:off x="1112837" y="4581525"/>
            <a:ext cx="1908175" cy="3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pic>
        <p:nvPicPr>
          <p:cNvPr id="472" name="Google Shape;472;p14"/>
          <p:cNvPicPr preferRelativeResize="0"/>
          <p:nvPr/>
        </p:nvPicPr>
        <p:blipFill rotWithShape="1">
          <a:blip r:embed="rId4">
            <a:alphaModFix/>
          </a:blip>
          <a:srcRect l="21874" r="21873"/>
          <a:stretch/>
        </p:blipFill>
        <p:spPr>
          <a:xfrm>
            <a:off x="3448050" y="2462212"/>
            <a:ext cx="1908175" cy="1906587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14"/>
          <p:cNvSpPr txBox="1"/>
          <p:nvPr/>
        </p:nvSpPr>
        <p:spPr>
          <a:xfrm>
            <a:off x="3636962" y="4581525"/>
            <a:ext cx="1563687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pic>
        <p:nvPicPr>
          <p:cNvPr id="474" name="Google Shape;474;p14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746750" y="2462212"/>
            <a:ext cx="1908175" cy="1906587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14"/>
          <p:cNvSpPr txBox="1"/>
          <p:nvPr/>
        </p:nvSpPr>
        <p:spPr>
          <a:xfrm>
            <a:off x="5945187" y="4595812"/>
            <a:ext cx="1555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  <p:sp>
        <p:nvSpPr>
          <p:cNvPr id="476" name="Google Shape;476;p14"/>
          <p:cNvSpPr/>
          <p:nvPr/>
        </p:nvSpPr>
        <p:spPr>
          <a:xfrm>
            <a:off x="539750" y="-100012"/>
            <a:ext cx="2559050" cy="64611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DEBRIEFING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15"/>
          <p:cNvSpPr/>
          <p:nvPr/>
        </p:nvSpPr>
        <p:spPr>
          <a:xfrm>
            <a:off x="539750" y="-100012"/>
            <a:ext cx="2559050" cy="64611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DEBRIEFING</a:t>
            </a:r>
            <a:endParaRPr/>
          </a:p>
        </p:txBody>
      </p:sp>
      <p:sp>
        <p:nvSpPr>
          <p:cNvPr id="482" name="Google Shape;482;p15"/>
          <p:cNvSpPr/>
          <p:nvPr/>
        </p:nvSpPr>
        <p:spPr>
          <a:xfrm>
            <a:off x="979487" y="852487"/>
            <a:ext cx="7200900" cy="5640387"/>
          </a:xfrm>
          <a:prstGeom prst="ellipse">
            <a:avLst/>
          </a:prstGeom>
          <a:solidFill>
            <a:srgbClr val="323E5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15"/>
          <p:cNvSpPr/>
          <p:nvPr/>
        </p:nvSpPr>
        <p:spPr>
          <a:xfrm>
            <a:off x="1884362" y="2246312"/>
            <a:ext cx="5400675" cy="4230687"/>
          </a:xfrm>
          <a:prstGeom prst="ellipse">
            <a:avLst/>
          </a:prstGeom>
          <a:solidFill>
            <a:srgbClr val="EA8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15"/>
          <p:cNvSpPr/>
          <p:nvPr/>
        </p:nvSpPr>
        <p:spPr>
          <a:xfrm>
            <a:off x="2786062" y="3684587"/>
            <a:ext cx="3598862" cy="2819400"/>
          </a:xfrm>
          <a:prstGeom prst="ellipse">
            <a:avLst/>
          </a:prstGeom>
          <a:solidFill>
            <a:srgbClr val="7FA4E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15"/>
          <p:cNvSpPr txBox="1"/>
          <p:nvPr/>
        </p:nvSpPr>
        <p:spPr>
          <a:xfrm>
            <a:off x="3117849" y="4457700"/>
            <a:ext cx="3096519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VALORI INDIVIDUALI</a:t>
            </a:r>
            <a:endParaRPr dirty="0"/>
          </a:p>
        </p:txBody>
      </p:sp>
      <p:sp>
        <p:nvSpPr>
          <p:cNvPr id="486" name="Google Shape;486;p15"/>
          <p:cNvSpPr txBox="1"/>
          <p:nvPr/>
        </p:nvSpPr>
        <p:spPr>
          <a:xfrm>
            <a:off x="3248024" y="2779712"/>
            <a:ext cx="2895323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VALORI NAZIONALI</a:t>
            </a:r>
            <a:endParaRPr dirty="0"/>
          </a:p>
        </p:txBody>
      </p:sp>
      <p:sp>
        <p:nvSpPr>
          <p:cNvPr id="487" name="Google Shape;487;p15"/>
          <p:cNvSpPr txBox="1"/>
          <p:nvPr/>
        </p:nvSpPr>
        <p:spPr>
          <a:xfrm>
            <a:off x="3155950" y="1498600"/>
            <a:ext cx="284162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VALORI EUROPEI?</a:t>
            </a:r>
            <a:endParaRPr dirty="0"/>
          </a:p>
        </p:txBody>
      </p:sp>
      <p:sp>
        <p:nvSpPr>
          <p:cNvPr id="488" name="Google Shape;488;p15"/>
          <p:cNvSpPr/>
          <p:nvPr/>
        </p:nvSpPr>
        <p:spPr>
          <a:xfrm rot="2940000">
            <a:off x="4157662" y="3284537"/>
            <a:ext cx="801687" cy="969962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9" name="Google Shape;489;p15" descr="Tongue face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24262" y="496570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15" descr="Tongue face with no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86287" y="4965700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6"/>
          <p:cNvSpPr txBox="1"/>
          <p:nvPr/>
        </p:nvSpPr>
        <p:spPr>
          <a:xfrm>
            <a:off x="1143000" y="2843212"/>
            <a:ext cx="6858000" cy="120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Verdana"/>
              <a:buNone/>
            </a:pPr>
            <a:r>
              <a:rPr lang="it-IT" sz="24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IO E I VALORI EUROPEI</a:t>
            </a:r>
            <a:endParaRPr dirty="0"/>
          </a:p>
          <a:p>
            <a:pPr marL="0" marR="0" lvl="0" indent="0" algn="ctr" rtl="0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7FA4E7"/>
              </a:buClr>
              <a:buSzPts val="2800"/>
              <a:buFont typeface="Verdana"/>
              <a:buNone/>
            </a:pPr>
            <a:r>
              <a:rPr lang="en-US" sz="2800" b="1" dirty="0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GRAZIE PER LA TUA PARTECIPAZIONE</a:t>
            </a:r>
            <a:r>
              <a:rPr lang="en-US" sz="2800" b="1" i="0" u="none" dirty="0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!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"/>
          <p:cNvSpPr/>
          <p:nvPr/>
        </p:nvSpPr>
        <p:spPr>
          <a:xfrm>
            <a:off x="539750" y="-100012"/>
            <a:ext cx="2555875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 strike="noStrike" cap="none" dirty="0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INTRODUZIONE	</a:t>
            </a:r>
            <a:endParaRPr dirty="0"/>
          </a:p>
        </p:txBody>
      </p:sp>
      <p:sp>
        <p:nvSpPr>
          <p:cNvPr id="268" name="Google Shape;268;p2"/>
          <p:cNvSpPr/>
          <p:nvPr/>
        </p:nvSpPr>
        <p:spPr>
          <a:xfrm>
            <a:off x="1884362" y="1681162"/>
            <a:ext cx="5400675" cy="4230687"/>
          </a:xfrm>
          <a:prstGeom prst="ellipse">
            <a:avLst/>
          </a:prstGeom>
          <a:solidFill>
            <a:srgbClr val="EA808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"/>
          <p:cNvSpPr/>
          <p:nvPr/>
        </p:nvSpPr>
        <p:spPr>
          <a:xfrm>
            <a:off x="2786062" y="3117850"/>
            <a:ext cx="3598862" cy="2820987"/>
          </a:xfrm>
          <a:prstGeom prst="ellipse">
            <a:avLst/>
          </a:prstGeom>
          <a:solidFill>
            <a:srgbClr val="7FA4E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2"/>
          <p:cNvSpPr txBox="1"/>
          <p:nvPr/>
        </p:nvSpPr>
        <p:spPr>
          <a:xfrm>
            <a:off x="3117850" y="3892550"/>
            <a:ext cx="306988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VALORI INDIVIDUALI</a:t>
            </a:r>
            <a:endParaRPr dirty="0"/>
          </a:p>
        </p:txBody>
      </p:sp>
      <p:sp>
        <p:nvSpPr>
          <p:cNvPr id="271" name="Google Shape;271;p2"/>
          <p:cNvSpPr txBox="1"/>
          <p:nvPr/>
        </p:nvSpPr>
        <p:spPr>
          <a:xfrm>
            <a:off x="3248025" y="2214562"/>
            <a:ext cx="301961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</a:pPr>
            <a:r>
              <a:rPr lang="en-US" sz="1800" b="1" i="0" u="none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VALORI NAZIONALI</a:t>
            </a:r>
            <a:endParaRPr dirty="0"/>
          </a:p>
        </p:txBody>
      </p:sp>
      <p:pic>
        <p:nvPicPr>
          <p:cNvPr id="272" name="Google Shape;272;p2" descr="Tongue face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24262" y="4325937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"/>
          <p:cNvSpPr/>
          <p:nvPr/>
        </p:nvSpPr>
        <p:spPr>
          <a:xfrm rot="2940000">
            <a:off x="4158456" y="2718593"/>
            <a:ext cx="800100" cy="969962"/>
          </a:xfrm>
          <a:prstGeom prst="lightningBol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4" name="Google Shape;274;p2" descr="Tongue face with no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86287" y="4325937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1100" y="2413000"/>
            <a:ext cx="14732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08300" y="2413000"/>
            <a:ext cx="15367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99000" y="2400300"/>
            <a:ext cx="14732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13500" y="2413000"/>
            <a:ext cx="1485900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689100" y="4318000"/>
            <a:ext cx="1473200" cy="29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251200" y="4318000"/>
            <a:ext cx="1485900" cy="29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978400" y="4318000"/>
            <a:ext cx="1473200" cy="29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705600" y="4318000"/>
            <a:ext cx="1473200" cy="292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"/>
          <p:cNvSpPr txBox="1"/>
          <p:nvPr/>
        </p:nvSpPr>
        <p:spPr>
          <a:xfrm>
            <a:off x="720725" y="1619250"/>
            <a:ext cx="719931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Entra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nel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ruolo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di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uno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degli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otto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personaggi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…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8" name="Google Shape;288;p3"/>
          <p:cNvSpPr/>
          <p:nvPr/>
        </p:nvSpPr>
        <p:spPr>
          <a:xfrm>
            <a:off x="477606" y="-10319"/>
            <a:ext cx="2878153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dirty="0">
                <a:solidFill>
                  <a:srgbClr val="E98080"/>
                </a:solidFill>
                <a:latin typeface="Verdana"/>
                <a:ea typeface="Verdana"/>
                <a:sym typeface="Verdana"/>
              </a:rPr>
              <a:t>STRUTTURA DEL GIOCO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"/>
          <p:cNvSpPr txBox="1"/>
          <p:nvPr/>
        </p:nvSpPr>
        <p:spPr>
          <a:xfrm>
            <a:off x="720725" y="1619250"/>
            <a:ext cx="6977062" cy="424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vivi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nei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tre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paesi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di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finzione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…</a:t>
            </a:r>
            <a:endParaRPr dirty="0"/>
          </a:p>
        </p:txBody>
      </p:sp>
      <p:pic>
        <p:nvPicPr>
          <p:cNvPr id="294" name="Google Shape;294;p4" descr="Hier wird das Armenviertel vom Reichenviertel lediglich von einer StraÃe getrennt."/>
          <p:cNvPicPr preferRelativeResize="0"/>
          <p:nvPr/>
        </p:nvPicPr>
        <p:blipFill rotWithShape="1">
          <a:blip r:embed="rId3">
            <a:alphaModFix/>
          </a:blip>
          <a:srcRect t="2266" b="2266"/>
          <a:stretch/>
        </p:blipFill>
        <p:spPr>
          <a:xfrm>
            <a:off x="1138237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4"/>
          <p:cNvPicPr preferRelativeResize="0"/>
          <p:nvPr/>
        </p:nvPicPr>
        <p:blipFill rotWithShape="1">
          <a:blip r:embed="rId4">
            <a:alphaModFix/>
          </a:blip>
          <a:srcRect l="21874" r="21873"/>
          <a:stretch/>
        </p:blipFill>
        <p:spPr>
          <a:xfrm>
            <a:off x="3448050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4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746750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"/>
          <p:cNvSpPr/>
          <p:nvPr/>
        </p:nvSpPr>
        <p:spPr>
          <a:xfrm>
            <a:off x="539750" y="-100012"/>
            <a:ext cx="2789376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dirty="0">
                <a:solidFill>
                  <a:srgbClr val="E98080"/>
                </a:solidFill>
                <a:latin typeface="Verdana"/>
                <a:ea typeface="Verdana"/>
                <a:sym typeface="Verdana"/>
              </a:rPr>
              <a:t>STRUTTURA DEL GIOCO</a:t>
            </a:r>
            <a:endParaRPr dirty="0"/>
          </a:p>
        </p:txBody>
      </p:sp>
      <p:sp>
        <p:nvSpPr>
          <p:cNvPr id="298" name="Google Shape;298;p4"/>
          <p:cNvSpPr txBox="1"/>
          <p:nvPr/>
        </p:nvSpPr>
        <p:spPr>
          <a:xfrm>
            <a:off x="1112837" y="4779962"/>
            <a:ext cx="1908175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sp>
        <p:nvSpPr>
          <p:cNvPr id="299" name="Google Shape;299;p4"/>
          <p:cNvSpPr txBox="1"/>
          <p:nvPr/>
        </p:nvSpPr>
        <p:spPr>
          <a:xfrm>
            <a:off x="3636962" y="4770437"/>
            <a:ext cx="1563687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sp>
        <p:nvSpPr>
          <p:cNvPr id="300" name="Google Shape;300;p4"/>
          <p:cNvSpPr txBox="1"/>
          <p:nvPr/>
        </p:nvSpPr>
        <p:spPr>
          <a:xfrm>
            <a:off x="5945187" y="4768850"/>
            <a:ext cx="1555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235691">
            <a:off x="772826" y="762249"/>
            <a:ext cx="4572001" cy="3230051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5"/>
          <p:cNvSpPr txBox="1"/>
          <p:nvPr/>
        </p:nvSpPr>
        <p:spPr>
          <a:xfrm>
            <a:off x="7243762" y="1052512"/>
            <a:ext cx="1884362" cy="26495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" name="Google Shape;307;p5" descr="Linienpfeil: Kurve gegen den Uhrzeigersin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500001">
            <a:off x="5792375" y="1649738"/>
            <a:ext cx="612775" cy="612775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5"/>
          <p:cNvSpPr txBox="1"/>
          <p:nvPr/>
        </p:nvSpPr>
        <p:spPr>
          <a:xfrm>
            <a:off x="5851742" y="1440093"/>
            <a:ext cx="24621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Verdana"/>
              <a:buNone/>
            </a:pPr>
            <a:r>
              <a:rPr lang="en-US" sz="1600" b="1" i="1" dirty="0" err="1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Tabellone</a:t>
            </a:r>
            <a:r>
              <a:rPr lang="en-US" sz="1600" b="1" i="1" dirty="0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 da </a:t>
            </a:r>
            <a:r>
              <a:rPr lang="en-US" sz="1600" b="1" i="1" dirty="0" err="1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gioco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1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09" name="Google Shape;309;p5" descr="Linienpfeil: Kurve gegen den Uhrzeigersin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2700000">
            <a:off x="1420812" y="4398962"/>
            <a:ext cx="612775" cy="612775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5"/>
          <p:cNvSpPr/>
          <p:nvPr/>
        </p:nvSpPr>
        <p:spPr>
          <a:xfrm>
            <a:off x="539750" y="-100012"/>
            <a:ext cx="2895908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dirty="0">
                <a:solidFill>
                  <a:srgbClr val="E98080"/>
                </a:solidFill>
                <a:latin typeface="Verdana"/>
                <a:ea typeface="Verdana"/>
                <a:sym typeface="Verdana"/>
              </a:rPr>
              <a:t>STRUTTURA DEL GIOCO</a:t>
            </a:r>
            <a:endParaRPr dirty="0"/>
          </a:p>
        </p:txBody>
      </p:sp>
      <p:sp>
        <p:nvSpPr>
          <p:cNvPr id="312" name="Google Shape;312;p5"/>
          <p:cNvSpPr txBox="1"/>
          <p:nvPr/>
        </p:nvSpPr>
        <p:spPr>
          <a:xfrm>
            <a:off x="62796" y="5005917"/>
            <a:ext cx="2462212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Verdana"/>
              <a:buNone/>
            </a:pPr>
            <a:r>
              <a:rPr lang="en-US" sz="1600" b="1" i="1" dirty="0" err="1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Schede</a:t>
            </a:r>
            <a:r>
              <a:rPr lang="en-US" sz="1600" b="1" i="1" dirty="0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 </a:t>
            </a:r>
            <a:r>
              <a:rPr lang="en-US" sz="1600" b="1" i="1" dirty="0" err="1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profilo</a:t>
            </a:r>
            <a:r>
              <a:rPr lang="en-US" sz="1600" b="1" i="1" dirty="0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 </a:t>
            </a:r>
            <a:r>
              <a:rPr lang="en-US" sz="1600" b="1" i="1" dirty="0" err="1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paese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 i="1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F464427-B25C-4E41-9196-4061E7B31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12404">
            <a:off x="2559484" y="2531964"/>
            <a:ext cx="6584516" cy="432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p6" descr="Hier wird das Armenviertel vom Reichenviertel lediglich von einer StraÃe getrennt."/>
          <p:cNvPicPr preferRelativeResize="0"/>
          <p:nvPr/>
        </p:nvPicPr>
        <p:blipFill rotWithShape="1">
          <a:blip r:embed="rId3">
            <a:alphaModFix/>
          </a:blip>
          <a:srcRect t="2266" b="2266"/>
          <a:stretch/>
        </p:blipFill>
        <p:spPr>
          <a:xfrm>
            <a:off x="1138237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6"/>
          <p:cNvSpPr txBox="1"/>
          <p:nvPr/>
        </p:nvSpPr>
        <p:spPr>
          <a:xfrm>
            <a:off x="1112837" y="4784725"/>
            <a:ext cx="1908175" cy="3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pic>
        <p:nvPicPr>
          <p:cNvPr id="319" name="Google Shape;319;p6"/>
          <p:cNvPicPr preferRelativeResize="0"/>
          <p:nvPr/>
        </p:nvPicPr>
        <p:blipFill rotWithShape="1">
          <a:blip r:embed="rId4">
            <a:alphaModFix/>
          </a:blip>
          <a:srcRect l="21874" r="21873"/>
          <a:stretch/>
        </p:blipFill>
        <p:spPr>
          <a:xfrm>
            <a:off x="3448050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6"/>
          <p:cNvSpPr txBox="1"/>
          <p:nvPr/>
        </p:nvSpPr>
        <p:spPr>
          <a:xfrm>
            <a:off x="3636962" y="4770437"/>
            <a:ext cx="1563687" cy="3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pic>
        <p:nvPicPr>
          <p:cNvPr id="321" name="Google Shape;321;p6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746750" y="2755900"/>
            <a:ext cx="1908175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6"/>
          <p:cNvSpPr txBox="1"/>
          <p:nvPr/>
        </p:nvSpPr>
        <p:spPr>
          <a:xfrm>
            <a:off x="5945187" y="4768850"/>
            <a:ext cx="1555750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  <p:sp>
        <p:nvSpPr>
          <p:cNvPr id="323" name="Google Shape;323;p6"/>
          <p:cNvSpPr txBox="1"/>
          <p:nvPr/>
        </p:nvSpPr>
        <p:spPr>
          <a:xfrm>
            <a:off x="720725" y="1193800"/>
            <a:ext cx="6934200" cy="757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In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ogni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paese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vengono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approvate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leggi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e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decisioni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diverse dal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Parlamento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e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dalle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Corti</a:t>
            </a:r>
            <a:r>
              <a:rPr lang="en-US" sz="1800" b="0" i="0" u="none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di </a:t>
            </a:r>
            <a:r>
              <a:rPr lang="en-US" sz="1800" b="0" i="0" u="none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Giustizia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dirty="0"/>
          </a:p>
        </p:txBody>
      </p:sp>
      <p:sp>
        <p:nvSpPr>
          <p:cNvPr id="324" name="Google Shape;324;p6"/>
          <p:cNvSpPr txBox="1"/>
          <p:nvPr/>
        </p:nvSpPr>
        <p:spPr>
          <a:xfrm>
            <a:off x="1452562" y="5368925"/>
            <a:ext cx="620236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Sei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d’accordo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con le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decisioni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del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tuo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 sz="1800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paese</a:t>
            </a:r>
            <a:r>
              <a:rPr lang="en-US" sz="1800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)? </a:t>
            </a:r>
            <a:r>
              <a:rPr lang="en-US" sz="1800" b="1" dirty="0" err="1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Perché</a:t>
            </a:r>
            <a:r>
              <a:rPr lang="en-US" sz="1800" b="1" dirty="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? </a:t>
            </a:r>
            <a:endParaRPr dirty="0"/>
          </a:p>
        </p:txBody>
      </p:sp>
      <p:sp>
        <p:nvSpPr>
          <p:cNvPr id="325" name="Google Shape;325;p6"/>
          <p:cNvSpPr/>
          <p:nvPr/>
        </p:nvSpPr>
        <p:spPr>
          <a:xfrm>
            <a:off x="539749" y="-100012"/>
            <a:ext cx="2780499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dirty="0">
                <a:solidFill>
                  <a:srgbClr val="E98080"/>
                </a:solidFill>
                <a:latin typeface="Verdana"/>
                <a:ea typeface="Verdana"/>
                <a:sym typeface="Verdana"/>
              </a:rPr>
              <a:t>STRUTTURA DEL GIOCO</a:t>
            </a:r>
            <a:endParaRPr dirty="0"/>
          </a:p>
        </p:txBody>
      </p:sp>
      <p:pic>
        <p:nvPicPr>
          <p:cNvPr id="326" name="Google Shape;326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660000">
            <a:off x="3794125" y="2301875"/>
            <a:ext cx="1130300" cy="53816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27" name="Google Shape;327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">
            <a:off x="3978275" y="2468563"/>
            <a:ext cx="1130300" cy="53816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28" name="Google Shape;328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240000">
            <a:off x="3727450" y="2554288"/>
            <a:ext cx="1130300" cy="53816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032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29" name="Google Shape;329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245784">
            <a:off x="1619250" y="2347913"/>
            <a:ext cx="1131888" cy="53816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algn="ctr" rotWithShape="0">
              <a:srgbClr val="323E53">
                <a:alpha val="20000"/>
              </a:srgbClr>
            </a:outerShdw>
          </a:effectLst>
        </p:spPr>
      </p:pic>
      <p:pic>
        <p:nvPicPr>
          <p:cNvPr id="330" name="Google Shape;330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759011">
            <a:off x="1487488" y="2473325"/>
            <a:ext cx="1130300" cy="53816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algn="ctr" rotWithShape="0">
              <a:srgbClr val="323E53">
                <a:alpha val="20000"/>
              </a:srgbClr>
            </a:outerShdw>
          </a:effectLst>
        </p:spPr>
      </p:pic>
      <p:pic>
        <p:nvPicPr>
          <p:cNvPr id="331" name="Google Shape;331;p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268298">
            <a:off x="1513387" y="2539999"/>
            <a:ext cx="1130300" cy="53657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50800" dir="13500000" algn="ctr" rotWithShape="0">
              <a:srgbClr val="323E53">
                <a:alpha val="20000"/>
              </a:srgbClr>
            </a:outerShdw>
          </a:effectLst>
        </p:spPr>
      </p:pic>
      <p:pic>
        <p:nvPicPr>
          <p:cNvPr id="332" name="Google Shape;332;p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-240000">
            <a:off x="5921375" y="2286000"/>
            <a:ext cx="1130300" cy="53657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032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33" name="Google Shape;333;p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351768">
            <a:off x="6273800" y="2513013"/>
            <a:ext cx="1130300" cy="538162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032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34" name="Google Shape;334;p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658655">
            <a:off x="6018213" y="2540000"/>
            <a:ext cx="1130300" cy="53657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03200" dist="50800" dir="13500000" sx="88000" sy="88000" algn="ctr" rotWithShape="0">
              <a:srgbClr val="323E53">
                <a:alpha val="29803"/>
              </a:srgbClr>
            </a:outerShdw>
          </a:effectLst>
        </p:spPr>
      </p:pic>
      <p:pic>
        <p:nvPicPr>
          <p:cNvPr id="335" name="Google Shape;335;p6" descr="Hilf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33425" y="5332412"/>
            <a:ext cx="719137" cy="72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4F1AD7A8-078B-4FCB-B65B-F5EF8B90F2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50645">
            <a:off x="3875244" y="2457075"/>
            <a:ext cx="1154198" cy="540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CD9708D-437C-42AA-A2C7-478E8D63CC1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50980" y="2446141"/>
            <a:ext cx="1148015" cy="54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"/>
          <p:cNvSpPr txBox="1"/>
          <p:nvPr/>
        </p:nvSpPr>
        <p:spPr>
          <a:xfrm>
            <a:off x="7243762" y="1052512"/>
            <a:ext cx="1884362" cy="26495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824B42E6-D926-40A6-9136-F02EE240D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785" y="2137025"/>
            <a:ext cx="6001389" cy="3937419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981C45FA-43C1-4D97-A1B9-5C97FD5D4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342766">
            <a:off x="488910" y="1277531"/>
            <a:ext cx="2606840" cy="1224000"/>
          </a:xfrm>
          <a:prstGeom prst="rect">
            <a:avLst/>
          </a:prstGeom>
        </p:spPr>
      </p:pic>
      <p:sp>
        <p:nvSpPr>
          <p:cNvPr id="342" name="Google Shape;342;p7"/>
          <p:cNvSpPr txBox="1"/>
          <p:nvPr/>
        </p:nvSpPr>
        <p:spPr>
          <a:xfrm>
            <a:off x="3487737" y="406747"/>
            <a:ext cx="246221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Verdana"/>
              <a:buNone/>
            </a:pPr>
            <a:r>
              <a:rPr lang="en-US" b="1" i="1" dirty="0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Carte </a:t>
            </a:r>
            <a:r>
              <a:rPr lang="en-US" b="1" i="1" dirty="0" err="1">
                <a:solidFill>
                  <a:schemeClr val="dk2"/>
                </a:solidFill>
                <a:latin typeface="Verdana"/>
                <a:ea typeface="Verdana"/>
                <a:sym typeface="Verdana"/>
              </a:rPr>
              <a:t>Evento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1" u="none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45" name="Google Shape;345;p7" descr="Pfeil mit einer Linie: Kurve im Uhrzeigersin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7200000">
            <a:off x="4332287" y="696912"/>
            <a:ext cx="611187" cy="6111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7" name="Google Shape;347;p7"/>
          <p:cNvGrpSpPr/>
          <p:nvPr/>
        </p:nvGrpSpPr>
        <p:grpSpPr>
          <a:xfrm>
            <a:off x="3416300" y="3600450"/>
            <a:ext cx="4410075" cy="595312"/>
            <a:chOff x="3416765" y="3983300"/>
            <a:chExt cx="4410075" cy="595313"/>
          </a:xfrm>
        </p:grpSpPr>
        <p:sp>
          <p:nvSpPr>
            <p:cNvPr id="348" name="Google Shape;348;p7"/>
            <p:cNvSpPr/>
            <p:nvPr/>
          </p:nvSpPr>
          <p:spPr>
            <a:xfrm>
              <a:off x="3416765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7"/>
            <p:cNvSpPr/>
            <p:nvPr/>
          </p:nvSpPr>
          <p:spPr>
            <a:xfrm>
              <a:off x="4005728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7"/>
            <p:cNvSpPr/>
            <p:nvPr/>
          </p:nvSpPr>
          <p:spPr>
            <a:xfrm>
              <a:off x="4591515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7"/>
            <p:cNvSpPr/>
            <p:nvPr/>
          </p:nvSpPr>
          <p:spPr>
            <a:xfrm>
              <a:off x="5178890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7"/>
            <p:cNvSpPr/>
            <p:nvPr/>
          </p:nvSpPr>
          <p:spPr>
            <a:xfrm>
              <a:off x="5758328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7"/>
            <p:cNvSpPr/>
            <p:nvPr/>
          </p:nvSpPr>
          <p:spPr>
            <a:xfrm>
              <a:off x="6355228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7"/>
            <p:cNvSpPr/>
            <p:nvPr/>
          </p:nvSpPr>
          <p:spPr>
            <a:xfrm>
              <a:off x="6952128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7"/>
            <p:cNvSpPr/>
            <p:nvPr/>
          </p:nvSpPr>
          <p:spPr>
            <a:xfrm>
              <a:off x="7553790" y="3983300"/>
              <a:ext cx="273050" cy="595313"/>
            </a:xfrm>
            <a:custGeom>
              <a:avLst/>
              <a:gdLst/>
              <a:ahLst/>
              <a:cxnLst/>
              <a:rect l="l" t="t" r="r" b="b"/>
              <a:pathLst>
                <a:path w="273086" h="595552" extrusionOk="0">
                  <a:moveTo>
                    <a:pt x="273086" y="526738"/>
                  </a:moveTo>
                  <a:cubicBezTo>
                    <a:pt x="273086" y="538624"/>
                    <a:pt x="263042" y="556141"/>
                    <a:pt x="252369" y="562396"/>
                  </a:cubicBezTo>
                  <a:cubicBezTo>
                    <a:pt x="214702" y="584292"/>
                    <a:pt x="175780" y="594301"/>
                    <a:pt x="136857" y="595552"/>
                  </a:cubicBezTo>
                  <a:cubicBezTo>
                    <a:pt x="97307" y="594301"/>
                    <a:pt x="59012" y="584292"/>
                    <a:pt x="20717" y="563022"/>
                  </a:cubicBezTo>
                  <a:cubicBezTo>
                    <a:pt x="10045" y="556766"/>
                    <a:pt x="0" y="539250"/>
                    <a:pt x="0" y="526738"/>
                  </a:cubicBezTo>
                  <a:cubicBezTo>
                    <a:pt x="2511" y="422892"/>
                    <a:pt x="25739" y="324676"/>
                    <a:pt x="76590" y="232716"/>
                  </a:cubicBezTo>
                  <a:cubicBezTo>
                    <a:pt x="82240" y="222081"/>
                    <a:pt x="86634" y="212072"/>
                    <a:pt x="87890" y="202062"/>
                  </a:cubicBezTo>
                  <a:cubicBezTo>
                    <a:pt x="52734" y="184546"/>
                    <a:pt x="29506" y="148262"/>
                    <a:pt x="29506" y="106974"/>
                  </a:cubicBezTo>
                  <a:cubicBezTo>
                    <a:pt x="28878" y="48170"/>
                    <a:pt x="77217" y="0"/>
                    <a:pt x="136229" y="0"/>
                  </a:cubicBezTo>
                  <a:cubicBezTo>
                    <a:pt x="195241" y="0"/>
                    <a:pt x="243580" y="48170"/>
                    <a:pt x="243580" y="106974"/>
                  </a:cubicBezTo>
                  <a:cubicBezTo>
                    <a:pt x="243580" y="148262"/>
                    <a:pt x="219724" y="184546"/>
                    <a:pt x="185196" y="202062"/>
                  </a:cubicBezTo>
                  <a:cubicBezTo>
                    <a:pt x="185824" y="212697"/>
                    <a:pt x="190846" y="222706"/>
                    <a:pt x="196496" y="233341"/>
                  </a:cubicBezTo>
                  <a:cubicBezTo>
                    <a:pt x="246719" y="324676"/>
                    <a:pt x="270575" y="423518"/>
                    <a:pt x="273086" y="526738"/>
                  </a:cubicBezTo>
                  <a:close/>
                </a:path>
              </a:pathLst>
            </a:custGeom>
            <a:solidFill>
              <a:srgbClr val="323E5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8" name="Grafik 17">
            <a:extLst>
              <a:ext uri="{FF2B5EF4-FFF2-40B4-BE49-F238E27FC236}">
                <a16:creationId xmlns:a16="http://schemas.microsoft.com/office/drawing/2014/main" id="{523BD42E-1387-44CE-B922-96E00410E1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50645">
            <a:off x="2330606" y="1201814"/>
            <a:ext cx="2616182" cy="122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8"/>
          <p:cNvSpPr/>
          <p:nvPr/>
        </p:nvSpPr>
        <p:spPr>
          <a:xfrm>
            <a:off x="539750" y="-100012"/>
            <a:ext cx="2555875" cy="6445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dirty="0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PRIMO </a:t>
            </a:r>
            <a:r>
              <a:rPr lang="en-US" sz="1600" b="0" i="0" u="none" dirty="0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ROUND</a:t>
            </a:r>
            <a:endParaRPr dirty="0"/>
          </a:p>
        </p:txBody>
      </p:sp>
      <p:sp>
        <p:nvSpPr>
          <p:cNvPr id="361" name="Google Shape;361;p8"/>
          <p:cNvSpPr txBox="1"/>
          <p:nvPr/>
        </p:nvSpPr>
        <p:spPr>
          <a:xfrm>
            <a:off x="7243762" y="1052512"/>
            <a:ext cx="1884362" cy="264953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2" name="Google Shape;362;p8"/>
          <p:cNvPicPr preferRelativeResize="0"/>
          <p:nvPr/>
        </p:nvPicPr>
        <p:blipFill rotWithShape="1">
          <a:blip r:embed="rId3">
            <a:alphaModFix/>
          </a:blip>
          <a:srcRect l="21874" r="21873"/>
          <a:stretch/>
        </p:blipFill>
        <p:spPr>
          <a:xfrm>
            <a:off x="3627437" y="4454525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8" descr="Hier wird das Armenviertel vom Reichenviertel lediglich von einer StraÃe getrennt."/>
          <p:cNvPicPr preferRelativeResize="0"/>
          <p:nvPr/>
        </p:nvPicPr>
        <p:blipFill rotWithShape="1">
          <a:blip r:embed="rId4">
            <a:alphaModFix/>
          </a:blip>
          <a:srcRect t="2266" b="2266"/>
          <a:stretch/>
        </p:blipFill>
        <p:spPr>
          <a:xfrm>
            <a:off x="1943100" y="1052512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8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327650" y="1050925"/>
            <a:ext cx="1906587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8"/>
          <p:cNvSpPr txBox="1"/>
          <p:nvPr/>
        </p:nvSpPr>
        <p:spPr>
          <a:xfrm>
            <a:off x="2205037" y="3033712"/>
            <a:ext cx="1436687" cy="36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sp>
        <p:nvSpPr>
          <p:cNvPr id="366" name="Google Shape;366;p8"/>
          <p:cNvSpPr txBox="1"/>
          <p:nvPr/>
        </p:nvSpPr>
        <p:spPr>
          <a:xfrm>
            <a:off x="3802062" y="3986212"/>
            <a:ext cx="1565275" cy="369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sp>
        <p:nvSpPr>
          <p:cNvPr id="367" name="Google Shape;367;p8"/>
          <p:cNvSpPr txBox="1"/>
          <p:nvPr/>
        </p:nvSpPr>
        <p:spPr>
          <a:xfrm>
            <a:off x="5511800" y="3055937"/>
            <a:ext cx="1557337" cy="369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  <p:grpSp>
        <p:nvGrpSpPr>
          <p:cNvPr id="368" name="Google Shape;368;p8"/>
          <p:cNvGrpSpPr/>
          <p:nvPr/>
        </p:nvGrpSpPr>
        <p:grpSpPr>
          <a:xfrm>
            <a:off x="457199" y="1155699"/>
            <a:ext cx="1765301" cy="2641599"/>
            <a:chOff x="1809251" y="858230"/>
            <a:chExt cx="1895524" cy="2833594"/>
          </a:xfrm>
        </p:grpSpPr>
        <p:pic>
          <p:nvPicPr>
            <p:cNvPr id="369" name="Google Shape;369;p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09251" y="1103445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0" name="Google Shape;370;p8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54726" y="858230"/>
              <a:ext cx="709117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1" name="Google Shape;371;p8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381999" y="1430398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2" name="Google Shape;372;p8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913837" y="1008084"/>
              <a:ext cx="695480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3" name="Google Shape;373;p8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82021" y="2302273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4" name="Google Shape;374;p8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422910" y="2097928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5" name="Google Shape;375;p8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1822888" y="1770974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6" name="Google Shape;376;p8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3009295" y="1634744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77" name="Google Shape;377;p8"/>
          <p:cNvGrpSpPr/>
          <p:nvPr/>
        </p:nvGrpSpPr>
        <p:grpSpPr>
          <a:xfrm>
            <a:off x="4749799" y="4572001"/>
            <a:ext cx="1778000" cy="2628898"/>
            <a:chOff x="1802433" y="856520"/>
            <a:chExt cx="1909160" cy="2822232"/>
          </a:xfrm>
        </p:grpSpPr>
        <p:pic>
          <p:nvPicPr>
            <p:cNvPr id="378" name="Google Shape;378;p8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1802433" y="1115565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9" name="Google Shape;379;p8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2347907" y="856520"/>
              <a:ext cx="722754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0" name="Google Shape;380;p8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2375181" y="1429146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1" name="Google Shape;381;p8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2920655" y="992859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2" name="Google Shape;382;p8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2975203" y="2328989"/>
              <a:ext cx="695480" cy="13497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3" name="Google Shape;383;p8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2429728" y="2097211"/>
              <a:ext cx="681843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4" name="Google Shape;384;p8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1816070" y="1769996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5" name="Google Shape;385;p8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3016113" y="1647290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86" name="Google Shape;386;p8"/>
          <p:cNvGrpSpPr/>
          <p:nvPr/>
        </p:nvGrpSpPr>
        <p:grpSpPr>
          <a:xfrm>
            <a:off x="6426200" y="1155699"/>
            <a:ext cx="1777999" cy="2628900"/>
            <a:chOff x="1804166" y="854824"/>
            <a:chExt cx="1907410" cy="2819972"/>
          </a:xfrm>
        </p:grpSpPr>
        <p:pic>
          <p:nvPicPr>
            <p:cNvPr id="387" name="Google Shape;387;p8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1804166" y="1113662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8" name="Google Shape;388;p8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2349140" y="854824"/>
              <a:ext cx="722091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9" name="Google Shape;389;p8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2376389" y="1426992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0" name="Google Shape;390;p8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2921363" y="991055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1" name="Google Shape;391;p8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2975861" y="2312491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2" name="Google Shape;392;p8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2430887" y="2094522"/>
              <a:ext cx="681218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3" name="Google Shape;393;p8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1817791" y="1767569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4" name="Google Shape;394;p8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3016734" y="1644961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9"/>
          <p:cNvSpPr txBox="1"/>
          <p:nvPr/>
        </p:nvSpPr>
        <p:spPr>
          <a:xfrm>
            <a:off x="7243762" y="1052512"/>
            <a:ext cx="1884362" cy="1892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0" name="Google Shape;400;p9"/>
          <p:cNvPicPr preferRelativeResize="0"/>
          <p:nvPr/>
        </p:nvPicPr>
        <p:blipFill rotWithShape="1">
          <a:blip r:embed="rId3">
            <a:alphaModFix/>
          </a:blip>
          <a:srcRect l="21874" r="21873"/>
          <a:stretch/>
        </p:blipFill>
        <p:spPr>
          <a:xfrm>
            <a:off x="3627437" y="4454525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9" descr="Hier wird das Armenviertel vom Reichenviertel lediglich von einer StraÃe getrennt."/>
          <p:cNvPicPr preferRelativeResize="0"/>
          <p:nvPr/>
        </p:nvPicPr>
        <p:blipFill rotWithShape="1">
          <a:blip r:embed="rId4">
            <a:alphaModFix/>
          </a:blip>
          <a:srcRect t="2266" b="2266"/>
          <a:stretch/>
        </p:blipFill>
        <p:spPr>
          <a:xfrm>
            <a:off x="1943100" y="1052512"/>
            <a:ext cx="1908175" cy="190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9" descr="Perth, Australien, Stadt, Städte, Café, Geschäfte"/>
          <p:cNvPicPr preferRelativeResize="0"/>
          <p:nvPr/>
        </p:nvPicPr>
        <p:blipFill rotWithShape="1">
          <a:blip r:embed="rId5">
            <a:alphaModFix/>
          </a:blip>
          <a:srcRect l="2511" r="36136"/>
          <a:stretch/>
        </p:blipFill>
        <p:spPr>
          <a:xfrm>
            <a:off x="5327650" y="1050925"/>
            <a:ext cx="1906587" cy="19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9"/>
          <p:cNvSpPr/>
          <p:nvPr/>
        </p:nvSpPr>
        <p:spPr>
          <a:xfrm>
            <a:off x="539750" y="-100012"/>
            <a:ext cx="3101974" cy="647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2700" cap="flat" cmpd="sng">
            <a:solidFill>
              <a:srgbClr val="E9808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8080"/>
              </a:buClr>
              <a:buSzPts val="1600"/>
              <a:buFont typeface="Verdana"/>
              <a:buNone/>
            </a:pPr>
            <a:r>
              <a:rPr lang="en-US" sz="1600" b="0" i="0" u="none" dirty="0">
                <a:solidFill>
                  <a:srgbClr val="E98080"/>
                </a:solidFill>
                <a:latin typeface="Verdana"/>
                <a:ea typeface="Verdana"/>
                <a:cs typeface="Verdana"/>
                <a:sym typeface="Verdana"/>
              </a:rPr>
              <a:t>SECONDO E TERZO ROUND</a:t>
            </a:r>
            <a:endParaRPr dirty="0"/>
          </a:p>
        </p:txBody>
      </p:sp>
      <p:sp>
        <p:nvSpPr>
          <p:cNvPr id="404" name="Google Shape;404;p9"/>
          <p:cNvSpPr txBox="1"/>
          <p:nvPr/>
        </p:nvSpPr>
        <p:spPr>
          <a:xfrm>
            <a:off x="2205037" y="3033712"/>
            <a:ext cx="1436687" cy="36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A4E7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7FA4E7"/>
                </a:solidFill>
                <a:latin typeface="Verdana"/>
                <a:ea typeface="Verdana"/>
                <a:cs typeface="Verdana"/>
                <a:sym typeface="Verdana"/>
              </a:rPr>
              <a:t>GAGONIA</a:t>
            </a:r>
            <a:endParaRPr/>
          </a:p>
        </p:txBody>
      </p:sp>
      <p:sp>
        <p:nvSpPr>
          <p:cNvPr id="405" name="Google Shape;405;p9"/>
          <p:cNvSpPr txBox="1"/>
          <p:nvPr/>
        </p:nvSpPr>
        <p:spPr>
          <a:xfrm>
            <a:off x="3802062" y="3986212"/>
            <a:ext cx="1565275" cy="369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8080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EA8080"/>
                </a:solidFill>
                <a:latin typeface="Verdana"/>
                <a:ea typeface="Verdana"/>
                <a:cs typeface="Verdana"/>
                <a:sym typeface="Verdana"/>
              </a:rPr>
              <a:t>FONTANIA</a:t>
            </a:r>
            <a:endParaRPr/>
          </a:p>
        </p:txBody>
      </p:sp>
      <p:sp>
        <p:nvSpPr>
          <p:cNvPr id="406" name="Google Shape;406;p9"/>
          <p:cNvSpPr txBox="1"/>
          <p:nvPr/>
        </p:nvSpPr>
        <p:spPr>
          <a:xfrm>
            <a:off x="5511800" y="3055937"/>
            <a:ext cx="1557337" cy="3698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F8DB6"/>
              </a:buClr>
              <a:buSzPts val="1800"/>
              <a:buFont typeface="Verdana"/>
              <a:buNone/>
            </a:pPr>
            <a:r>
              <a:rPr lang="en-US" sz="1800" b="1" i="0" u="none">
                <a:solidFill>
                  <a:srgbClr val="9F8DB6"/>
                </a:solidFill>
                <a:latin typeface="Verdana"/>
                <a:ea typeface="Verdana"/>
                <a:cs typeface="Verdana"/>
                <a:sym typeface="Verdana"/>
              </a:rPr>
              <a:t>LINGLAND</a:t>
            </a:r>
            <a:endParaRPr/>
          </a:p>
        </p:txBody>
      </p:sp>
      <p:grpSp>
        <p:nvGrpSpPr>
          <p:cNvPr id="407" name="Google Shape;407;p9"/>
          <p:cNvGrpSpPr/>
          <p:nvPr/>
        </p:nvGrpSpPr>
        <p:grpSpPr>
          <a:xfrm>
            <a:off x="457199" y="1155699"/>
            <a:ext cx="1765301" cy="2641599"/>
            <a:chOff x="1809251" y="858230"/>
            <a:chExt cx="1895524" cy="2833594"/>
          </a:xfrm>
        </p:grpSpPr>
        <p:pic>
          <p:nvPicPr>
            <p:cNvPr id="408" name="Google Shape;408;p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09251" y="1103445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9" name="Google Shape;409;p9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54726" y="858230"/>
              <a:ext cx="709117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0" name="Google Shape;410;p9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381999" y="1430398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1" name="Google Shape;411;p9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913837" y="1008084"/>
              <a:ext cx="695480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2" name="Google Shape;412;p9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82021" y="2302273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3" name="Google Shape;413;p9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422910" y="2097928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4" name="Google Shape;414;p9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1822888" y="1770974"/>
              <a:ext cx="681843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5" name="Google Shape;415;p9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3009295" y="1634744"/>
              <a:ext cx="695480" cy="138955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16" name="Google Shape;416;p9"/>
          <p:cNvGrpSpPr/>
          <p:nvPr/>
        </p:nvGrpSpPr>
        <p:grpSpPr>
          <a:xfrm>
            <a:off x="4749799" y="4572001"/>
            <a:ext cx="1778000" cy="2628898"/>
            <a:chOff x="1802433" y="856520"/>
            <a:chExt cx="1909160" cy="2822232"/>
          </a:xfrm>
        </p:grpSpPr>
        <p:pic>
          <p:nvPicPr>
            <p:cNvPr id="417" name="Google Shape;417;p9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1802433" y="1115565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8" name="Google Shape;418;p9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2347907" y="856520"/>
              <a:ext cx="722754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9" name="Google Shape;419;p9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2375181" y="1429146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0" name="Google Shape;420;p9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2920655" y="992859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1" name="Google Shape;421;p9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2975203" y="2328989"/>
              <a:ext cx="695480" cy="13497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2" name="Google Shape;422;p9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2429728" y="2097211"/>
              <a:ext cx="681843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3" name="Google Shape;423;p9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1816070" y="1769996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4" name="Google Shape;424;p9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3016113" y="1647290"/>
              <a:ext cx="695480" cy="136339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5" name="Google Shape;425;p9"/>
          <p:cNvGrpSpPr/>
          <p:nvPr/>
        </p:nvGrpSpPr>
        <p:grpSpPr>
          <a:xfrm>
            <a:off x="6426200" y="1155699"/>
            <a:ext cx="1777999" cy="2628900"/>
            <a:chOff x="1804166" y="854824"/>
            <a:chExt cx="1907410" cy="2819972"/>
          </a:xfrm>
        </p:grpSpPr>
        <p:pic>
          <p:nvPicPr>
            <p:cNvPr id="426" name="Google Shape;426;p9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1804166" y="1113662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7" name="Google Shape;427;p9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2349140" y="854824"/>
              <a:ext cx="722091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8" name="Google Shape;428;p9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2376389" y="1426992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9" name="Google Shape;429;p9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2921363" y="991055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0" name="Google Shape;430;p9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2975861" y="2312491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1" name="Google Shape;431;p9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2430887" y="2094522"/>
              <a:ext cx="681218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2" name="Google Shape;432;p9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1817791" y="1767569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3" name="Google Shape;433;p9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3016734" y="1644961"/>
              <a:ext cx="694842" cy="136230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34" name="Google Shape;434;p9"/>
          <p:cNvSpPr/>
          <p:nvPr/>
        </p:nvSpPr>
        <p:spPr>
          <a:xfrm rot="10800000">
            <a:off x="4133850" y="1882775"/>
            <a:ext cx="900112" cy="287337"/>
          </a:xfrm>
          <a:prstGeom prst="rightArrow">
            <a:avLst>
              <a:gd name="adj1" fmla="val 18152"/>
              <a:gd name="adj2" fmla="val 50000"/>
            </a:avLst>
          </a:prstGeom>
          <a:solidFill>
            <a:srgbClr val="323E5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9"/>
          <p:cNvSpPr/>
          <p:nvPr/>
        </p:nvSpPr>
        <p:spPr>
          <a:xfrm rot="2700000">
            <a:off x="2731267" y="3640598"/>
            <a:ext cx="900000" cy="288000"/>
          </a:xfrm>
          <a:prstGeom prst="rightArrow">
            <a:avLst>
              <a:gd name="adj1" fmla="val 18133"/>
              <a:gd name="adj2" fmla="val 50000"/>
            </a:avLst>
          </a:prstGeom>
          <a:solidFill>
            <a:srgbClr val="323E5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9"/>
          <p:cNvSpPr/>
          <p:nvPr/>
        </p:nvSpPr>
        <p:spPr>
          <a:xfrm rot="-2820000">
            <a:off x="5673725" y="3727450"/>
            <a:ext cx="900112" cy="287337"/>
          </a:xfrm>
          <a:prstGeom prst="rightArrow">
            <a:avLst>
              <a:gd name="adj1" fmla="val 18152"/>
              <a:gd name="adj2" fmla="val 50000"/>
            </a:avLst>
          </a:prstGeom>
          <a:solidFill>
            <a:srgbClr val="323E5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-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-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-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286</Words>
  <Application>Microsoft Office PowerPoint</Application>
  <PresentationFormat>Presentazione su schermo (4:3)</PresentationFormat>
  <Paragraphs>70</Paragraphs>
  <Slides>16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5</vt:i4>
      </vt:variant>
      <vt:variant>
        <vt:lpstr>Titoli diapositive</vt:lpstr>
      </vt:variant>
      <vt:variant>
        <vt:i4>16</vt:i4>
      </vt:variant>
    </vt:vector>
  </HeadingPairs>
  <TitlesOfParts>
    <vt:vector size="25" baseType="lpstr">
      <vt:lpstr>Arial</vt:lpstr>
      <vt:lpstr>Calibri</vt:lpstr>
      <vt:lpstr>Times New Roman</vt:lpstr>
      <vt:lpstr>Verdana</vt:lpstr>
      <vt:lpstr>Office</vt:lpstr>
      <vt:lpstr>Benutzerdefiniertes Design</vt:lpstr>
      <vt:lpstr>1_Office-Design</vt:lpstr>
      <vt:lpstr>2_Office-Design</vt:lpstr>
      <vt:lpstr>3_Office-Design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Klaus Schneider</dc:creator>
  <cp:lastModifiedBy>francesca rinaldi</cp:lastModifiedBy>
  <cp:revision>6</cp:revision>
  <dcterms:created xsi:type="dcterms:W3CDTF">2014-06-13T09:36:39Z</dcterms:created>
  <dcterms:modified xsi:type="dcterms:W3CDTF">2020-06-03T22:29:41Z</dcterms:modified>
</cp:coreProperties>
</file>